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65" r:id="rId2"/>
    <p:sldId id="274" r:id="rId3"/>
    <p:sldId id="275" r:id="rId4"/>
    <p:sldId id="276" r:id="rId5"/>
    <p:sldId id="278" r:id="rId6"/>
    <p:sldId id="280" r:id="rId7"/>
    <p:sldId id="281" r:id="rId8"/>
    <p:sldId id="27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6816" userDrawn="1">
          <p15:clr>
            <a:srgbClr val="A4A3A4"/>
          </p15:clr>
        </p15:guide>
        <p15:guide id="3" pos="816"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96" autoAdjust="0"/>
    <p:restoredTop sz="94291" autoAdjust="0"/>
  </p:normalViewPr>
  <p:slideViewPr>
    <p:cSldViewPr>
      <p:cViewPr varScale="1">
        <p:scale>
          <a:sx n="40" d="100"/>
          <a:sy n="40" d="100"/>
        </p:scale>
        <p:origin x="48" y="414"/>
      </p:cViewPr>
      <p:guideLst>
        <p:guide pos="3840"/>
        <p:guide pos="6816"/>
        <p:guide pos="816"/>
        <p:guide orient="horz" pos="2160"/>
      </p:guideLst>
    </p:cSldViewPr>
  </p:slideViewPr>
  <p:notesTextViewPr>
    <p:cViewPr>
      <p:scale>
        <a:sx n="1" d="1"/>
        <a:sy n="1" d="1"/>
      </p:scale>
      <p:origin x="0" y="0"/>
    </p:cViewPr>
  </p:notesTextViewPr>
  <p:sorterViewPr>
    <p:cViewPr>
      <p:scale>
        <a:sx n="100" d="100"/>
        <a:sy n="100" d="100"/>
      </p:scale>
      <p:origin x="0" y="-162"/>
    </p:cViewPr>
  </p:sorterViewPr>
  <p:notesViewPr>
    <p:cSldViewPr>
      <p:cViewPr varScale="1">
        <p:scale>
          <a:sx n="95" d="100"/>
          <a:sy n="95" d="100"/>
        </p:scale>
        <p:origin x="357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8/11/2021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8/11/2021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a:t>
            </a:fld>
            <a:endParaRPr lang="en-US"/>
          </a:p>
        </p:txBody>
      </p:sp>
    </p:spTree>
    <p:extLst>
      <p:ext uri="{BB962C8B-B14F-4D97-AF65-F5344CB8AC3E}">
        <p14:creationId xmlns:p14="http://schemas.microsoft.com/office/powerpoint/2010/main" val="1789557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CBT, as used by therapists today, can be traced to the 20th century behavioral therapy and later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cognitive therapy.  In 1920, therapists John Watson and Rosalie began researching conditioning and behavior therapy.  By the 1950s and 60s, therapists and researchers in America, Europe, and South Africa started expressing interest in behavioral therapy, which was influenced by the prior studies by John B. Watson, Ivan Pavlov, and Clark Hull. Other notable therapists, including Hans Eysenck of Britain, also adopted behavioral therapy as an alternative result-oriented therapy. Alfred Adler first proposed cognitive therapy, which forms an integral part of CBT. Adler made a research breakthrough with his observation about basic mistakes and how they led people to develop unhealthy and unhelpful behaviors and goals. Several therapists borrowed from Adler’s work to create a new therapy approach. Albert Ellis, who builds on Adler’s work, developed one of the earliest forms of CBT, the Rational Emotive Behavior Therapy (REBT), which other therapists used to create the modern forms of CBT.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29093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CBT is based on the idea that an individual's dysfunctional thinking may be traced back to erroneous internal processes, often known as systemic biases. CBT combines elements of cognitive therapy's cognitive restructuring approach with behavioral therapy's behavioral modification approaches in order to create a therapeutic structure that can discover irrational and maladaptive thoughts, assumptions, and basic beliefs about a person's condition. In theory, mental health problems or dichotomous thinking, overgeneralization, labeling and mislabeling, magnification vs minimization, selective abstraction, arbitrary interference, personalizing, and mind-reading are all mental health disorders caused by system bias cognition.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CBT practices follow six phases which are determined by the three concepts captured above. The process begins with psychological assessment, reconceptualization, acquisition of skills, consolidating skills, generalization and finally post treatment evaluation and follow up of the treatment outcomes.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3755042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CBT often follows a problem-focused approach alongside result-oriented therapy strategies established on the concept that a person can resolve their harmful traits and behaviors through rationalization of one's thoughts. Essentially, CBT helps couples and families solve their problems through addressing the individual partner's issues that contribute to the overall issues.</a:t>
            </a:r>
          </a:p>
          <a:p>
            <a:pPr marL="0" marR="0">
              <a:lnSpc>
                <a:spcPct val="200000"/>
              </a:lnSpc>
              <a:spcBef>
                <a:spcPts val="0"/>
              </a:spcBef>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CBT interventive approaches use cognitive elements that are premised on the understanding that an individual's thoughts and behaviors about a specific situation influence their feelings and reactions to problems. Three of the most commonly used interventive approaches are discussed below.</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200000"/>
              </a:lnSpc>
              <a:spcBef>
                <a:spcPts val="0"/>
              </a:spcBef>
              <a:spcAft>
                <a:spcPts val="0"/>
              </a:spcAft>
              <a:buFont typeface="+mj-l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Realistic thinking- the therapist continuously engages with the clients and put them through artificial stressful situations. The therapists then motivate the clients to solve these fictional problems. In so doing, the clients understand the difference between reality and the cognitive tensions raised by their feelings and emotions.</a:t>
            </a:r>
          </a:p>
          <a:p>
            <a:pPr marL="0" marR="0" lvl="0" indent="0">
              <a:lnSpc>
                <a:spcPct val="200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200000"/>
              </a:lnSpc>
              <a:spcBef>
                <a:spcPts val="0"/>
              </a:spcBef>
              <a:spcAft>
                <a:spcPts val="0"/>
              </a:spcAft>
              <a:buFont typeface="+mj-l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Self-instruction training- using this interventive approach, the therapist helps the clients develop relevant stress coping skills to help them navigate the problems that led them into therapy.</a:t>
            </a:r>
          </a:p>
          <a:p>
            <a:pPr marL="0" marR="0" lvl="0" indent="0">
              <a:lnSpc>
                <a:spcPct val="200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200000"/>
              </a:lnSpc>
              <a:spcBef>
                <a:spcPts val="0"/>
              </a:spcBef>
              <a:spcAft>
                <a:spcPts val="800"/>
              </a:spcAft>
              <a:buFont typeface="+mj-l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Problem-solving- the counsellor helps the clients logically assess the faulty conditions that contribute to their problems and logically respond to break the behavioral patterns that facilitate the issues.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2546199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After successfully applying the cognitive-based and goal-oriented therapy interventions, therapists have to come up with creative approaches to help their clients maintain the therapy progress and reduce the chances of slipping back into their old negative habits. Several coping techniques help the clients deal with the behavioral patterns that contribute to the negative behaviors and emotions.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Improving one’s communication skills, especially within a marriage or family setting, translates into better handling of problems that contribute to the issues that necessitated therapy. Therapists often encourage their clients to adopt effective communication patterns and to express their feelings openly. Contingency contracting encourages the clients to seek therapy services from time to time, especially when they feel their harmful traits are slipping back in. The therapists also motivate clients to sufficiently address their behavioral and emotional distortions that contribute to and enable their flawed characters to persist and thrive. Finally, with motivational interviewing, the therapist encourages the patient to improve their overall emotional response and continuously pursue therapy.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2702051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Behavioral therapists can effectively use CBT to help people suffering from an array of mental problems and conditions. Notably, CBT has been severally used in the treatment of clinical and acute depression. The American Psychiatric Association (APA) indicates that CBT is one of the most effective therapy approaches to treating clinical depression. CBT is also effective in treating adults with acute anxiety disorders. CBT therapists use the in vivo exposure, which is the confrontation of one’s fears, as a way of finding a way around them.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When combined with other medical therapeutic interventions, CBT can also effectively improve and alleviate the deep depressive symptoms that define bipolar disorder, mania, and psychosocial problems that are common among bipolar disorder patients. Researchers have also proved CBT to complement mediations in long-term psychoses effectively. In addition, psychoanalytical experts use CBT concepts such as delusions, managing relapse episodes and hallucinations to help these patients.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4004397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3933686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149404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un rising over grassy hil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ctangle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8/11/2021</a:t>
            </a:fld>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E583DDF-CA54-461A-A486-592D2374C532}" type="datetimeFigureOut">
              <a:rPr lang="en-US"/>
              <a:t>8/11/2021</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E583DDF-CA54-461A-A486-592D2374C532}" type="datetimeFigureOut">
              <a:rPr lang="en-US"/>
              <a:t>8/11/2021</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E583DDF-CA54-461A-A486-592D2374C532}" type="datetimeFigureOut">
              <a:rPr lang="en-US"/>
              <a:t>8/11/2021</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E583DDF-CA54-461A-A486-592D2374C532}" type="datetimeFigureOut">
              <a:rPr lang="en-US"/>
              <a:t>8/11/2021</a:t>
            </a:fld>
            <a:endParaRPr dirty="0"/>
          </a:p>
        </p:txBody>
      </p:sp>
      <p:sp>
        <p:nvSpPr>
          <p:cNvPr id="6" name="Slide Number Placeholder 5"/>
          <p:cNvSpPr>
            <a:spLocks noGrp="1"/>
          </p:cNvSpPr>
          <p:nvPr>
            <p:ph type="sldNum" sz="quarter" idx="12"/>
          </p:nvPr>
        </p:nvSpPr>
        <p:spPr/>
        <p:txBody>
          <a:bodyPr/>
          <a:lstStyle/>
          <a:p>
            <a:fld id="{CA8D9AD5-F248-4919-864A-CFD76CC027D6}" type="slidenum">
              <a:rPr/>
              <a:t>‹#›</a:t>
            </a:fld>
            <a:endParaRPr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4000" y="1143000"/>
            <a:ext cx="9144000" cy="2667000"/>
          </a:xfrm>
        </p:spPr>
        <p:txBody>
          <a:bodyPr anchor="b">
            <a:normAutofit/>
          </a:bodyPr>
          <a:lstStyle>
            <a:lvl1pPr algn="ctr">
              <a:defRPr sz="5200" b="0"/>
            </a:lvl1pPr>
          </a:lstStyle>
          <a:p>
            <a:r>
              <a:rPr lang="en-US"/>
              <a:t>Click to edit Master title style</a:t>
            </a:r>
            <a:endParaRPr/>
          </a:p>
        </p:txBody>
      </p:sp>
      <p:sp>
        <p:nvSpPr>
          <p:cNvPr id="3" name="Text Placeholder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E583DDF-CA54-461A-A486-592D2374C532}" type="datetimeFigureOut">
              <a:rPr lang="en-US"/>
              <a:t>8/11/2021</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e 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tx2"/>
                </a:solidFill>
              </a:defRPr>
            </a:lvl1pPr>
          </a:lstStyle>
          <a:p>
            <a:endParaRPr/>
          </a:p>
        </p:txBody>
      </p:sp>
      <p:sp>
        <p:nvSpPr>
          <p:cNvPr id="4" name="Date Placeholder 3"/>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8/11/2021</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DD7D43D-6574-4C7B-808D-C6C12215A4D4}" type="datetimeFigureOut">
              <a:rPr lang="en-US"/>
              <a:t>8/11/2021</a:t>
            </a:fld>
            <a:endParaRPr/>
          </a:p>
        </p:txBody>
      </p:sp>
      <p:sp>
        <p:nvSpPr>
          <p:cNvPr id="7" name="Slide Number Placeholder 6"/>
          <p:cNvSpPr>
            <a:spLocks noGrp="1"/>
          </p:cNvSpPr>
          <p:nvPr>
            <p:ph type="sldNum" sz="quarter" idx="12"/>
          </p:nvPr>
        </p:nvSpPr>
        <p:spPr/>
        <p:txBody>
          <a:bodyPr/>
          <a:lstStyle/>
          <a:p>
            <a:fld id="{A0ECE5F2-81AA-4605-B028-6FBA391056AF}" type="slidenum">
              <a:rPr/>
              <a:t>‹#›</a:t>
            </a:fld>
            <a:endParaRPr/>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41120" y="466344"/>
            <a:ext cx="9509760" cy="1234440"/>
          </a:xfrm>
        </p:spPr>
        <p:txBody>
          <a:bodyPr/>
          <a:lstStyle/>
          <a:p>
            <a:r>
              <a:rPr lang="en-US"/>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E583DDF-CA54-461A-A486-592D2374C532}" type="datetimeFigureOut">
              <a:rPr lang="en-US"/>
              <a:t>8/11/2021</a:t>
            </a:fld>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E583DDF-CA54-461A-A486-592D2374C532}" type="datetimeFigureOut">
              <a:rPr lang="en-US"/>
              <a:t>8/11/2021</a:t>
            </a:fld>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endParaRPr/>
          </a:p>
        </p:txBody>
      </p:sp>
      <p:sp>
        <p:nvSpPr>
          <p:cNvPr id="2" name="Date Placeholder 1"/>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8/11/2021</a:t>
            </a:fld>
            <a:endParaRP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0412" y="2362200"/>
            <a:ext cx="3200400" cy="1990725"/>
          </a:xfrm>
        </p:spPr>
        <p:txBody>
          <a:bodyPr anchor="b">
            <a:normAutofit/>
          </a:bodyPr>
          <a:lstStyle>
            <a:lvl1pPr>
              <a:defRPr sz="3400" b="0"/>
            </a:lvl1pPr>
          </a:lstStyle>
          <a:p>
            <a:r>
              <a:rPr lang="en-US"/>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E583DDF-CA54-461A-A486-592D2374C532}" type="datetimeFigureOut">
              <a:rPr lang="en-US"/>
              <a:t>8/11/2021</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bg2"/>
                </a:solidFill>
              </a:defRPr>
            </a:lvl1pPr>
          </a:lstStyle>
          <a:p>
            <a:endParaRPr lang="en-US" dirty="0"/>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1100">
                <a:solidFill>
                  <a:schemeClr val="bg2"/>
                </a:solidFill>
              </a:defRPr>
            </a:lvl1pPr>
          </a:lstStyle>
          <a:p>
            <a:fld id="{9E583DDF-CA54-461A-A486-592D2374C532}" type="datetimeFigureOut">
              <a:rPr lang="en-US" smtClean="0"/>
              <a:pPr/>
              <a:t>8/11/2021</a:t>
            </a:fld>
            <a:endParaRPr lang="en-US" dirty="0"/>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a:solidFill>
                  <a:schemeClr val="bg2"/>
                </a:solidFill>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Cognitive Behavioral Therapy</a:t>
            </a:r>
          </a:p>
        </p:txBody>
      </p:sp>
      <p:sp>
        <p:nvSpPr>
          <p:cNvPr id="4" name="Subtitle 3"/>
          <p:cNvSpPr>
            <a:spLocks noGrp="1"/>
          </p:cNvSpPr>
          <p:nvPr>
            <p:ph type="subTitle" idx="1"/>
          </p:nvPr>
        </p:nvSpPr>
        <p:spPr/>
        <p:txBody>
          <a:bodyPr/>
          <a:lstStyle/>
          <a:p>
            <a:r>
              <a:rPr lang="en-US" dirty="0"/>
              <a:t>Presented by (student’s name)</a:t>
            </a:r>
          </a:p>
        </p:txBody>
      </p:sp>
      <p:pic>
        <p:nvPicPr>
          <p:cNvPr id="5" name="Picture 4">
            <a:extLst>
              <a:ext uri="{FF2B5EF4-FFF2-40B4-BE49-F238E27FC236}">
                <a16:creationId xmlns:a16="http://schemas.microsoft.com/office/drawing/2014/main" id="{8372C3D0-8AD1-4DC7-847A-FFF7AB17A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800600"/>
          </a:xfrm>
          <a:prstGeom prst="rect">
            <a:avLst/>
          </a:prstGeom>
        </p:spPr>
      </p:pic>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Introduction</a:t>
            </a:r>
          </a:p>
        </p:txBody>
      </p:sp>
      <p:sp>
        <p:nvSpPr>
          <p:cNvPr id="3" name="Content Placeholder 2"/>
          <p:cNvSpPr>
            <a:spLocks noGrp="1"/>
          </p:cNvSpPr>
          <p:nvPr>
            <p:ph type="body" idx="1"/>
          </p:nvPr>
        </p:nvSpPr>
        <p:spPr>
          <a:xfrm>
            <a:off x="132522" y="874642"/>
            <a:ext cx="9544878" cy="5963480"/>
          </a:xfrm>
        </p:spPr>
        <p:txBody>
          <a:bodyPr>
            <a:normAutofit fontScale="92500" lnSpcReduction="10000"/>
          </a:bodyPr>
          <a:lstStyle/>
          <a:p>
            <a:pPr marL="342900" lvl="0" indent="-342900" algn="l">
              <a:lnSpc>
                <a:spcPct val="150000"/>
              </a:lnSpc>
              <a:buFont typeface="Wingdings" panose="05000000000000000000" pitchFamily="2" charset="2"/>
              <a:buChar char="Ø"/>
            </a:pPr>
            <a:r>
              <a:rPr lang="en-US" dirty="0"/>
              <a:t>CBT as it is known and used today has its roots in the behavior therapy which developed in the 20</a:t>
            </a:r>
            <a:r>
              <a:rPr lang="en-US" baseline="30000" dirty="0"/>
              <a:t>th</a:t>
            </a:r>
            <a:r>
              <a:rPr lang="en-US" dirty="0"/>
              <a:t> century and the cognitive therapy developed in the 1960s, and the alignment and merger of the two therapeutic approaches (</a:t>
            </a:r>
            <a:r>
              <a:rPr lang="en-US" dirty="0" err="1"/>
              <a:t>Rothbaum</a:t>
            </a:r>
            <a:r>
              <a:rPr lang="en-US" dirty="0"/>
              <a:t> et al 2000)</a:t>
            </a:r>
          </a:p>
          <a:p>
            <a:pPr marL="342900" lvl="0" indent="-342900" algn="l">
              <a:lnSpc>
                <a:spcPct val="150000"/>
              </a:lnSpc>
              <a:buFont typeface="Wingdings" panose="05000000000000000000" pitchFamily="2" charset="2"/>
              <a:buChar char="Ø"/>
            </a:pPr>
            <a:r>
              <a:rPr lang="en-US" dirty="0"/>
              <a:t>John B. Watson and Rosalie Rayner’s behaviorism studies are the earliest predecessors of CBT and helped shape the practice. </a:t>
            </a:r>
          </a:p>
          <a:p>
            <a:pPr marL="342900" lvl="0" indent="-342900" algn="l">
              <a:lnSpc>
                <a:spcPct val="150000"/>
              </a:lnSpc>
              <a:buFont typeface="Wingdings" panose="05000000000000000000" pitchFamily="2" charset="2"/>
              <a:buChar char="Ø"/>
            </a:pPr>
            <a:r>
              <a:rPr lang="en-US" dirty="0"/>
              <a:t>CBT gained popularity among therapist in the 1950s and 1960s, and was modified and used all around the world.</a:t>
            </a:r>
          </a:p>
          <a:p>
            <a:pPr marL="342900" lvl="0" indent="-342900" algn="l">
              <a:lnSpc>
                <a:spcPct val="150000"/>
              </a:lnSpc>
              <a:buFont typeface="Wingdings" panose="05000000000000000000" pitchFamily="2" charset="2"/>
              <a:buChar char="Ø"/>
            </a:pPr>
            <a:r>
              <a:rPr lang="en-US" dirty="0"/>
              <a:t>Alfred Adler was among the first therapists to study cognition in psychotherapy.  </a:t>
            </a:r>
          </a:p>
          <a:p>
            <a:pPr marL="342900" lvl="0" indent="-342900" algn="l">
              <a:lnSpc>
                <a:spcPct val="150000"/>
              </a:lnSpc>
              <a:buFont typeface="Wingdings" panose="05000000000000000000" pitchFamily="2" charset="2"/>
              <a:buChar char="Ø"/>
            </a:pPr>
            <a:r>
              <a:rPr lang="en-US" dirty="0"/>
              <a:t>Alder’s work shaped Albert Ellis’ work, who fine-tuned the earliest CBT approaches known today as rational emotive behavior therapy.</a:t>
            </a:r>
          </a:p>
          <a:p>
            <a:pPr marL="342900" lvl="0" indent="-342900" algn="l">
              <a:lnSpc>
                <a:spcPct val="150000"/>
              </a:lnSpc>
              <a:buFont typeface="Wingdings" panose="05000000000000000000" pitchFamily="2" charset="2"/>
              <a:buChar char="Ø"/>
            </a:pPr>
            <a:endParaRPr lang="en-US" dirty="0"/>
          </a:p>
        </p:txBody>
      </p:sp>
      <p:pic>
        <p:nvPicPr>
          <p:cNvPr id="7" name="Picture 6">
            <a:extLst>
              <a:ext uri="{FF2B5EF4-FFF2-40B4-BE49-F238E27FC236}">
                <a16:creationId xmlns:a16="http://schemas.microsoft.com/office/drawing/2014/main" id="{7CED964C-9FA5-4BCB-89CC-619F6D283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0228" y="43941"/>
            <a:ext cx="1619250" cy="1944916"/>
          </a:xfrm>
          <a:prstGeom prst="rect">
            <a:avLst/>
          </a:prstGeom>
        </p:spPr>
      </p:pic>
      <p:sp>
        <p:nvSpPr>
          <p:cNvPr id="8" name="TextBox 7">
            <a:extLst>
              <a:ext uri="{FF2B5EF4-FFF2-40B4-BE49-F238E27FC236}">
                <a16:creationId xmlns:a16="http://schemas.microsoft.com/office/drawing/2014/main" id="{639E9B07-CBDE-49FD-8B37-8269087F8BB8}"/>
              </a:ext>
            </a:extLst>
          </p:cNvPr>
          <p:cNvSpPr txBox="1"/>
          <p:nvPr/>
        </p:nvSpPr>
        <p:spPr>
          <a:xfrm>
            <a:off x="9677400" y="1979746"/>
            <a:ext cx="2382078" cy="369332"/>
          </a:xfrm>
          <a:prstGeom prst="rect">
            <a:avLst/>
          </a:prstGeom>
          <a:noFill/>
        </p:spPr>
        <p:txBody>
          <a:bodyPr wrap="square" rtlCol="0">
            <a:spAutoFit/>
          </a:bodyPr>
          <a:lstStyle/>
          <a:p>
            <a:pPr algn="r"/>
            <a:r>
              <a:rPr lang="en-US" dirty="0"/>
              <a:t>John B. Watson</a:t>
            </a:r>
          </a:p>
        </p:txBody>
      </p:sp>
      <p:pic>
        <p:nvPicPr>
          <p:cNvPr id="10" name="Picture 9">
            <a:extLst>
              <a:ext uri="{FF2B5EF4-FFF2-40B4-BE49-F238E27FC236}">
                <a16:creationId xmlns:a16="http://schemas.microsoft.com/office/drawing/2014/main" id="{A84F070A-0955-4553-A865-7B86EE304A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4539" y="2349078"/>
            <a:ext cx="1981200" cy="1935805"/>
          </a:xfrm>
          <a:prstGeom prst="rect">
            <a:avLst/>
          </a:prstGeom>
        </p:spPr>
      </p:pic>
      <p:sp>
        <p:nvSpPr>
          <p:cNvPr id="11" name="TextBox 10">
            <a:extLst>
              <a:ext uri="{FF2B5EF4-FFF2-40B4-BE49-F238E27FC236}">
                <a16:creationId xmlns:a16="http://schemas.microsoft.com/office/drawing/2014/main" id="{CF2D7661-4084-4B54-B7BC-8C87C73E34A8}"/>
              </a:ext>
            </a:extLst>
          </p:cNvPr>
          <p:cNvSpPr txBox="1"/>
          <p:nvPr/>
        </p:nvSpPr>
        <p:spPr>
          <a:xfrm>
            <a:off x="9683154" y="4275772"/>
            <a:ext cx="2514600" cy="369332"/>
          </a:xfrm>
          <a:prstGeom prst="rect">
            <a:avLst/>
          </a:prstGeom>
          <a:noFill/>
        </p:spPr>
        <p:txBody>
          <a:bodyPr wrap="square" rtlCol="0">
            <a:spAutoFit/>
          </a:bodyPr>
          <a:lstStyle/>
          <a:p>
            <a:pPr algn="r"/>
            <a:r>
              <a:rPr lang="en-US" dirty="0"/>
              <a:t>Alfred Adler</a:t>
            </a:r>
          </a:p>
        </p:txBody>
      </p:sp>
      <p:pic>
        <p:nvPicPr>
          <p:cNvPr id="13" name="Picture 12">
            <a:extLst>
              <a:ext uri="{FF2B5EF4-FFF2-40B4-BE49-F238E27FC236}">
                <a16:creationId xmlns:a16="http://schemas.microsoft.com/office/drawing/2014/main" id="{A3FCA814-744A-477C-B833-9403A6144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0239" y="4698105"/>
            <a:ext cx="2095500" cy="1381125"/>
          </a:xfrm>
          <a:prstGeom prst="rect">
            <a:avLst/>
          </a:prstGeom>
        </p:spPr>
      </p:pic>
      <p:sp>
        <p:nvSpPr>
          <p:cNvPr id="14" name="TextBox 13">
            <a:extLst>
              <a:ext uri="{FF2B5EF4-FFF2-40B4-BE49-F238E27FC236}">
                <a16:creationId xmlns:a16="http://schemas.microsoft.com/office/drawing/2014/main" id="{1861F2CD-D68B-4B9E-A455-C4F1B11E010D}"/>
              </a:ext>
            </a:extLst>
          </p:cNvPr>
          <p:cNvSpPr txBox="1"/>
          <p:nvPr/>
        </p:nvSpPr>
        <p:spPr>
          <a:xfrm>
            <a:off x="9677400" y="6079230"/>
            <a:ext cx="2382078" cy="369332"/>
          </a:xfrm>
          <a:prstGeom prst="rect">
            <a:avLst/>
          </a:prstGeom>
          <a:noFill/>
        </p:spPr>
        <p:txBody>
          <a:bodyPr wrap="square" rtlCol="0">
            <a:spAutoFit/>
          </a:bodyPr>
          <a:lstStyle/>
          <a:p>
            <a:pPr algn="r"/>
            <a:r>
              <a:rPr lang="en-US" dirty="0"/>
              <a:t>Albert Ellis</a:t>
            </a:r>
          </a:p>
        </p:txBody>
      </p:sp>
    </p:spTree>
    <p:extLst>
      <p:ext uri="{BB962C8B-B14F-4D97-AF65-F5344CB8AC3E}">
        <p14:creationId xmlns:p14="http://schemas.microsoft.com/office/powerpoint/2010/main" val="333281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Major CBT Concepts</a:t>
            </a:r>
          </a:p>
        </p:txBody>
      </p:sp>
      <p:pic>
        <p:nvPicPr>
          <p:cNvPr id="15" name="Picture 14">
            <a:extLst>
              <a:ext uri="{FF2B5EF4-FFF2-40B4-BE49-F238E27FC236}">
                <a16:creationId xmlns:a16="http://schemas.microsoft.com/office/drawing/2014/main" id="{427CB6D5-4E79-496A-9ABF-001CE708901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381000" y="894521"/>
            <a:ext cx="5715000" cy="5734879"/>
          </a:xfrm>
          <a:prstGeom prst="rect">
            <a:avLst/>
          </a:prstGeom>
        </p:spPr>
      </p:pic>
      <p:sp>
        <p:nvSpPr>
          <p:cNvPr id="16" name="TextBox 15">
            <a:extLst>
              <a:ext uri="{FF2B5EF4-FFF2-40B4-BE49-F238E27FC236}">
                <a16:creationId xmlns:a16="http://schemas.microsoft.com/office/drawing/2014/main" id="{C2B61A62-79CC-4373-98AE-2AA8FDAD7394}"/>
              </a:ext>
            </a:extLst>
          </p:cNvPr>
          <p:cNvSpPr txBox="1"/>
          <p:nvPr/>
        </p:nvSpPr>
        <p:spPr>
          <a:xfrm>
            <a:off x="6477000" y="894521"/>
            <a:ext cx="5562600" cy="558460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a:t>CBT aims to help couples address their problems through challenging and fixing cognitive problems such as beliefs, thoughts and behaviors.</a:t>
            </a:r>
          </a:p>
          <a:p>
            <a:pPr marL="285750" indent="-285750">
              <a:lnSpc>
                <a:spcPct val="150000"/>
              </a:lnSpc>
              <a:buFont typeface="Wingdings" panose="05000000000000000000" pitchFamily="2" charset="2"/>
              <a:buChar char="Ø"/>
            </a:pPr>
            <a:r>
              <a:rPr lang="en-US" sz="2000" dirty="0"/>
              <a:t> CBT acknowledges that, a person’s thoughts, behaviors and emotions are all interconnected and ultimately affect how a person reacts to problems (</a:t>
            </a:r>
            <a:r>
              <a:rPr lang="en-US" sz="2000" dirty="0" err="1"/>
              <a:t>Bjorgvinsson</a:t>
            </a:r>
            <a:r>
              <a:rPr lang="en-US" sz="2000" dirty="0"/>
              <a:t> 2006)</a:t>
            </a:r>
          </a:p>
          <a:p>
            <a:pPr marL="285750" indent="-285750">
              <a:lnSpc>
                <a:spcPct val="150000"/>
              </a:lnSpc>
              <a:buFont typeface="Wingdings" panose="05000000000000000000" pitchFamily="2" charset="2"/>
              <a:buChar char="Ø"/>
            </a:pPr>
            <a:r>
              <a:rPr lang="en-US" sz="2000" dirty="0"/>
              <a:t>CBT also acknowledges that, a person has to acknowledge and address their internal conflicts which influences how couples react and address the problems which drive them to therapy. </a:t>
            </a:r>
          </a:p>
        </p:txBody>
      </p:sp>
    </p:spTree>
    <p:extLst>
      <p:ext uri="{BB962C8B-B14F-4D97-AF65-F5344CB8AC3E}">
        <p14:creationId xmlns:p14="http://schemas.microsoft.com/office/powerpoint/2010/main" val="86762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Interventions used in CBT</a:t>
            </a:r>
          </a:p>
        </p:txBody>
      </p:sp>
      <p:sp>
        <p:nvSpPr>
          <p:cNvPr id="3" name="TextBox 2">
            <a:extLst>
              <a:ext uri="{FF2B5EF4-FFF2-40B4-BE49-F238E27FC236}">
                <a16:creationId xmlns:a16="http://schemas.microsoft.com/office/drawing/2014/main" id="{3F4367DA-7CA9-4F31-8967-64294C3F4508}"/>
              </a:ext>
            </a:extLst>
          </p:cNvPr>
          <p:cNvSpPr txBox="1"/>
          <p:nvPr/>
        </p:nvSpPr>
        <p:spPr>
          <a:xfrm>
            <a:off x="228600" y="1066800"/>
            <a:ext cx="6858000" cy="5575052"/>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en-US" sz="2400" dirty="0"/>
              <a:t>CBT is a result-oriented therapeutic approach that helps clients change their thoughts, feelings and overall  behavior as a wat of addressing their problems and challenges (</a:t>
            </a:r>
            <a:r>
              <a:rPr lang="en-US" sz="2400" dirty="0" err="1"/>
              <a:t>Neenan</a:t>
            </a:r>
            <a:r>
              <a:rPr lang="en-US" sz="2400" dirty="0"/>
              <a:t>, 2008)</a:t>
            </a:r>
          </a:p>
          <a:p>
            <a:pPr>
              <a:lnSpc>
                <a:spcPct val="150000"/>
              </a:lnSpc>
            </a:pPr>
            <a:r>
              <a:rPr lang="en-US" sz="2400" u="sng" dirty="0"/>
              <a:t>Some of the common interventive approaches include:  </a:t>
            </a:r>
            <a:endParaRPr lang="en-US" sz="2400" dirty="0"/>
          </a:p>
          <a:p>
            <a:pPr marL="285750" indent="-285750">
              <a:lnSpc>
                <a:spcPct val="150000"/>
              </a:lnSpc>
              <a:buFont typeface="Wingdings" panose="05000000000000000000" pitchFamily="2" charset="2"/>
              <a:buChar char="ü"/>
            </a:pPr>
            <a:r>
              <a:rPr lang="en-US" sz="2400" dirty="0"/>
              <a:t>Realistic thinking</a:t>
            </a:r>
          </a:p>
          <a:p>
            <a:pPr marL="285750" indent="-285750">
              <a:lnSpc>
                <a:spcPct val="150000"/>
              </a:lnSpc>
              <a:buFont typeface="Wingdings" panose="05000000000000000000" pitchFamily="2" charset="2"/>
              <a:buChar char="ü"/>
            </a:pPr>
            <a:r>
              <a:rPr lang="en-US" sz="2400" dirty="0"/>
              <a:t>Self-instruction training</a:t>
            </a:r>
          </a:p>
          <a:p>
            <a:pPr marL="285750" indent="-285750">
              <a:lnSpc>
                <a:spcPct val="150000"/>
              </a:lnSpc>
              <a:buFont typeface="Wingdings" panose="05000000000000000000" pitchFamily="2" charset="2"/>
              <a:buChar char="ü"/>
            </a:pPr>
            <a:r>
              <a:rPr lang="en-US" sz="2400" dirty="0"/>
              <a:t>Problem solving</a:t>
            </a:r>
          </a:p>
          <a:p>
            <a:pPr marL="285750" indent="-285750">
              <a:lnSpc>
                <a:spcPct val="150000"/>
              </a:lnSpc>
              <a:buFont typeface="Wingdings" panose="05000000000000000000" pitchFamily="2" charset="2"/>
              <a:buChar char="ü"/>
            </a:pPr>
            <a:endParaRPr lang="en-US" sz="2400" dirty="0"/>
          </a:p>
        </p:txBody>
      </p:sp>
      <p:pic>
        <p:nvPicPr>
          <p:cNvPr id="5" name="Picture 4">
            <a:extLst>
              <a:ext uri="{FF2B5EF4-FFF2-40B4-BE49-F238E27FC236}">
                <a16:creationId xmlns:a16="http://schemas.microsoft.com/office/drawing/2014/main" id="{CDA0F0FE-1103-4A05-8A52-E6E753EFC7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1066800"/>
            <a:ext cx="4114800" cy="2985433"/>
          </a:xfrm>
          <a:prstGeom prst="rect">
            <a:avLst/>
          </a:prstGeom>
        </p:spPr>
      </p:pic>
    </p:spTree>
    <p:extLst>
      <p:ext uri="{BB962C8B-B14F-4D97-AF65-F5344CB8AC3E}">
        <p14:creationId xmlns:p14="http://schemas.microsoft.com/office/powerpoint/2010/main" val="152528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CBT coping skills</a:t>
            </a:r>
          </a:p>
        </p:txBody>
      </p:sp>
      <p:sp>
        <p:nvSpPr>
          <p:cNvPr id="4" name="TextBox 3">
            <a:extLst>
              <a:ext uri="{FF2B5EF4-FFF2-40B4-BE49-F238E27FC236}">
                <a16:creationId xmlns:a16="http://schemas.microsoft.com/office/drawing/2014/main" id="{F9ED972F-C9ED-4480-8B95-1E8A79267358}"/>
              </a:ext>
            </a:extLst>
          </p:cNvPr>
          <p:cNvSpPr txBox="1"/>
          <p:nvPr/>
        </p:nvSpPr>
        <p:spPr>
          <a:xfrm>
            <a:off x="228599" y="1143000"/>
            <a:ext cx="10134601" cy="5196166"/>
          </a:xfrm>
          <a:prstGeom prst="rect">
            <a:avLst/>
          </a:prstGeom>
          <a:noFill/>
        </p:spPr>
        <p:txBody>
          <a:bodyPr wrap="square" rtlCol="0">
            <a:spAutoFit/>
          </a:bodyPr>
          <a:lstStyle/>
          <a:p>
            <a:pPr>
              <a:lnSpc>
                <a:spcPct val="150000"/>
              </a:lnSpc>
            </a:pPr>
            <a:r>
              <a:rPr lang="en-US" sz="2800" dirty="0"/>
              <a:t>There are several techniques that  a therapist can suggest to help the clients deal with their problems and to find better ways to solve their matrimonial issues.</a:t>
            </a:r>
          </a:p>
          <a:p>
            <a:pPr>
              <a:lnSpc>
                <a:spcPct val="150000"/>
              </a:lnSpc>
            </a:pPr>
            <a:r>
              <a:rPr lang="en-US" sz="2800" dirty="0"/>
              <a:t>These coping techniques include:</a:t>
            </a:r>
          </a:p>
          <a:p>
            <a:pPr marL="457200" indent="-457200">
              <a:lnSpc>
                <a:spcPct val="150000"/>
              </a:lnSpc>
              <a:buFont typeface="Wingdings" panose="05000000000000000000" pitchFamily="2" charset="2"/>
              <a:buChar char="ü"/>
            </a:pPr>
            <a:r>
              <a:rPr lang="en-US" sz="2800" dirty="0"/>
              <a:t>Contingency contracting</a:t>
            </a:r>
          </a:p>
          <a:p>
            <a:pPr marL="457200" indent="-457200">
              <a:lnSpc>
                <a:spcPct val="150000"/>
              </a:lnSpc>
              <a:buFont typeface="Wingdings" panose="05000000000000000000" pitchFamily="2" charset="2"/>
              <a:buChar char="ü"/>
            </a:pPr>
            <a:r>
              <a:rPr lang="en-US" sz="2800" dirty="0"/>
              <a:t>Communication skills training</a:t>
            </a:r>
          </a:p>
          <a:p>
            <a:pPr marL="457200" indent="-457200">
              <a:lnSpc>
                <a:spcPct val="150000"/>
              </a:lnSpc>
              <a:buFont typeface="Wingdings" panose="05000000000000000000" pitchFamily="2" charset="2"/>
              <a:buChar char="ü"/>
            </a:pPr>
            <a:r>
              <a:rPr lang="en-US" sz="2800" dirty="0"/>
              <a:t>Identifying and addressing one’s distortions </a:t>
            </a:r>
          </a:p>
          <a:p>
            <a:pPr marL="457200" indent="-457200">
              <a:lnSpc>
                <a:spcPct val="150000"/>
              </a:lnSpc>
              <a:buFont typeface="Wingdings" panose="05000000000000000000" pitchFamily="2" charset="2"/>
              <a:buChar char="ü"/>
            </a:pPr>
            <a:r>
              <a:rPr lang="en-US" sz="2800" dirty="0"/>
              <a:t>Motivational interviewing</a:t>
            </a:r>
          </a:p>
        </p:txBody>
      </p:sp>
    </p:spTree>
    <p:extLst>
      <p:ext uri="{BB962C8B-B14F-4D97-AF65-F5344CB8AC3E}">
        <p14:creationId xmlns:p14="http://schemas.microsoft.com/office/powerpoint/2010/main" val="14145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878"/>
            <a:ext cx="11125199" cy="838200"/>
          </a:xfrm>
        </p:spPr>
        <p:txBody>
          <a:bodyPr>
            <a:normAutofit/>
          </a:bodyPr>
          <a:lstStyle/>
          <a:p>
            <a:r>
              <a:rPr lang="en-US" dirty="0"/>
              <a:t>Populations that can benefit from CBT</a:t>
            </a:r>
          </a:p>
        </p:txBody>
      </p:sp>
      <p:sp>
        <p:nvSpPr>
          <p:cNvPr id="4" name="TextBox 3">
            <a:extLst>
              <a:ext uri="{FF2B5EF4-FFF2-40B4-BE49-F238E27FC236}">
                <a16:creationId xmlns:a16="http://schemas.microsoft.com/office/drawing/2014/main" id="{F9ED972F-C9ED-4480-8B95-1E8A79267358}"/>
              </a:ext>
            </a:extLst>
          </p:cNvPr>
          <p:cNvSpPr txBox="1"/>
          <p:nvPr/>
        </p:nvSpPr>
        <p:spPr>
          <a:xfrm>
            <a:off x="228599" y="1143000"/>
            <a:ext cx="10896601" cy="4549835"/>
          </a:xfrm>
          <a:prstGeom prst="rect">
            <a:avLst/>
          </a:prstGeom>
          <a:noFill/>
        </p:spPr>
        <p:txBody>
          <a:bodyPr wrap="square" rtlCol="0">
            <a:spAutoFit/>
          </a:bodyPr>
          <a:lstStyle/>
          <a:p>
            <a:pPr>
              <a:lnSpc>
                <a:spcPct val="150000"/>
              </a:lnSpc>
            </a:pPr>
            <a:r>
              <a:rPr lang="en-US" sz="2800" dirty="0"/>
              <a:t>CBT can be used to effectively address the behavioral problems of specific populations and people with several mental health concerns. </a:t>
            </a:r>
          </a:p>
          <a:p>
            <a:pPr>
              <a:lnSpc>
                <a:spcPct val="150000"/>
              </a:lnSpc>
            </a:pPr>
            <a:r>
              <a:rPr lang="en-US" sz="2800" dirty="0"/>
              <a:t>CBT can be helpful for people with:</a:t>
            </a:r>
          </a:p>
          <a:p>
            <a:pPr marL="457200" indent="-457200">
              <a:lnSpc>
                <a:spcPct val="150000"/>
              </a:lnSpc>
              <a:buFont typeface="Wingdings" panose="05000000000000000000" pitchFamily="2" charset="2"/>
              <a:buChar char="ü"/>
            </a:pPr>
            <a:r>
              <a:rPr lang="en-US" sz="2800" dirty="0"/>
              <a:t>Depression (Driessen and </a:t>
            </a:r>
            <a:r>
              <a:rPr lang="en-US" sz="2800" dirty="0" err="1"/>
              <a:t>Hollon</a:t>
            </a:r>
            <a:r>
              <a:rPr lang="en-US" sz="2800" dirty="0"/>
              <a:t>, 2010) </a:t>
            </a:r>
          </a:p>
          <a:p>
            <a:pPr marL="457200" indent="-457200">
              <a:lnSpc>
                <a:spcPct val="150000"/>
              </a:lnSpc>
              <a:buFont typeface="Wingdings" panose="05000000000000000000" pitchFamily="2" charset="2"/>
              <a:buChar char="ü"/>
            </a:pPr>
            <a:r>
              <a:rPr lang="en-US" sz="2800" dirty="0"/>
              <a:t>Anxiety disorder</a:t>
            </a:r>
          </a:p>
          <a:p>
            <a:pPr marL="457200" indent="-457200">
              <a:lnSpc>
                <a:spcPct val="150000"/>
              </a:lnSpc>
              <a:buFont typeface="Wingdings" panose="05000000000000000000" pitchFamily="2" charset="2"/>
              <a:buChar char="ü"/>
            </a:pPr>
            <a:r>
              <a:rPr lang="en-US" sz="2800" dirty="0"/>
              <a:t>Bipolar disorder</a:t>
            </a:r>
          </a:p>
          <a:p>
            <a:pPr marL="457200" indent="-457200">
              <a:lnSpc>
                <a:spcPct val="150000"/>
              </a:lnSpc>
              <a:buFont typeface="Wingdings" panose="05000000000000000000" pitchFamily="2" charset="2"/>
              <a:buChar char="ü"/>
            </a:pPr>
            <a:r>
              <a:rPr lang="en-US" sz="2800" dirty="0"/>
              <a:t>Psychosis</a:t>
            </a:r>
          </a:p>
        </p:txBody>
      </p:sp>
    </p:spTree>
    <p:extLst>
      <p:ext uri="{BB962C8B-B14F-4D97-AF65-F5344CB8AC3E}">
        <p14:creationId xmlns:p14="http://schemas.microsoft.com/office/powerpoint/2010/main" val="123726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11125199" cy="924766"/>
          </a:xfrm>
        </p:spPr>
        <p:txBody>
          <a:bodyPr>
            <a:noAutofit/>
          </a:bodyPr>
          <a:lstStyle/>
          <a:p>
            <a:pPr>
              <a:lnSpc>
                <a:spcPct val="200000"/>
              </a:lnSpc>
            </a:pPr>
            <a:r>
              <a:rPr lang="en-US" sz="5400" dirty="0"/>
              <a:t>references</a:t>
            </a:r>
          </a:p>
        </p:txBody>
      </p:sp>
      <p:sp>
        <p:nvSpPr>
          <p:cNvPr id="3" name="TextBox 2">
            <a:extLst>
              <a:ext uri="{FF2B5EF4-FFF2-40B4-BE49-F238E27FC236}">
                <a16:creationId xmlns:a16="http://schemas.microsoft.com/office/drawing/2014/main" id="{87476509-BEE8-4DCD-AC5A-B61D737B1247}"/>
              </a:ext>
            </a:extLst>
          </p:cNvPr>
          <p:cNvSpPr txBox="1"/>
          <p:nvPr/>
        </p:nvSpPr>
        <p:spPr>
          <a:xfrm>
            <a:off x="228600" y="1282948"/>
            <a:ext cx="11429999" cy="5021055"/>
          </a:xfrm>
          <a:prstGeom prst="rect">
            <a:avLst/>
          </a:prstGeom>
          <a:noFill/>
        </p:spPr>
        <p:txBody>
          <a:bodyPr wrap="square" rtlCol="0">
            <a:spAutoFit/>
          </a:bodyPr>
          <a:lstStyle/>
          <a:p>
            <a:pPr>
              <a:lnSpc>
                <a:spcPct val="150000"/>
              </a:lnSpc>
            </a:pPr>
            <a:r>
              <a:rPr lang="en-US" sz="2400" b="0" i="0" dirty="0" err="1">
                <a:effectLst/>
              </a:rPr>
              <a:t>Björgvinsson</a:t>
            </a:r>
            <a:r>
              <a:rPr lang="en-US" sz="2400" b="0" i="0" dirty="0">
                <a:effectLst/>
              </a:rPr>
              <a:t>, T., &amp; Hart, J. (2006). Cognitive behavioral therapy promotes mentalizing. </a:t>
            </a:r>
            <a:r>
              <a:rPr lang="en-US" sz="2400" b="0" i="1" dirty="0">
                <a:effectLst/>
              </a:rPr>
              <a:t>Handbook of mentalization-based treatment</a:t>
            </a:r>
            <a:r>
              <a:rPr lang="en-US" sz="2400" b="0" i="0" dirty="0">
                <a:effectLst/>
              </a:rPr>
              <a:t>, 157-170.</a:t>
            </a:r>
          </a:p>
          <a:p>
            <a:pPr>
              <a:lnSpc>
                <a:spcPct val="150000"/>
              </a:lnSpc>
            </a:pPr>
            <a:r>
              <a:rPr lang="en-US" sz="2400" b="0" i="0" dirty="0" err="1">
                <a:effectLst/>
              </a:rPr>
              <a:t>Rothbaum</a:t>
            </a:r>
            <a:r>
              <a:rPr lang="en-US" sz="2400" b="0" i="0" dirty="0">
                <a:effectLst/>
              </a:rPr>
              <a:t>, B. O., Meadows, E. A., </a:t>
            </a:r>
            <a:r>
              <a:rPr lang="en-US" sz="2400" b="0" i="0" dirty="0" err="1">
                <a:effectLst/>
              </a:rPr>
              <a:t>Resick</a:t>
            </a:r>
            <a:r>
              <a:rPr lang="en-US" sz="2400" b="0" i="0" dirty="0">
                <a:effectLst/>
              </a:rPr>
              <a:t>, P., &amp; Foy, D. W. (2000). Cognitive-behavioral therapy.</a:t>
            </a:r>
          </a:p>
          <a:p>
            <a:pPr>
              <a:lnSpc>
                <a:spcPct val="150000"/>
              </a:lnSpc>
            </a:pPr>
            <a:r>
              <a:rPr lang="en-US" sz="2400" b="0" i="0" dirty="0" err="1">
                <a:effectLst/>
              </a:rPr>
              <a:t>Neenan</a:t>
            </a:r>
            <a:r>
              <a:rPr lang="en-US" sz="2400" b="0" i="0" dirty="0">
                <a:effectLst/>
              </a:rPr>
              <a:t>, M. (2008). From cognitive </a:t>
            </a:r>
            <a:r>
              <a:rPr lang="en-US" sz="2400" b="0" i="0" dirty="0" err="1">
                <a:effectLst/>
              </a:rPr>
              <a:t>behaviour</a:t>
            </a:r>
            <a:r>
              <a:rPr lang="en-US" sz="2400" b="0" i="0" dirty="0">
                <a:effectLst/>
              </a:rPr>
              <a:t> therapy (CBT) to cognitive </a:t>
            </a:r>
            <a:r>
              <a:rPr lang="en-US" sz="2400" b="0" i="0" dirty="0" err="1">
                <a:effectLst/>
              </a:rPr>
              <a:t>behaviour</a:t>
            </a:r>
            <a:r>
              <a:rPr lang="en-US" sz="2400" b="0" i="0" dirty="0">
                <a:effectLst/>
              </a:rPr>
              <a:t> coaching (CBC). </a:t>
            </a:r>
            <a:r>
              <a:rPr lang="en-US" sz="2400" b="0" i="1" dirty="0">
                <a:effectLst/>
              </a:rPr>
              <a:t>Journal of Rational-Emotive &amp; Cognitive-Behavior Therapy</a:t>
            </a:r>
            <a:r>
              <a:rPr lang="en-US" sz="2400" b="0" i="0" dirty="0">
                <a:effectLst/>
              </a:rPr>
              <a:t>, </a:t>
            </a:r>
            <a:r>
              <a:rPr lang="en-US" sz="2400" b="0" i="1" dirty="0">
                <a:effectLst/>
              </a:rPr>
              <a:t>26</a:t>
            </a:r>
            <a:r>
              <a:rPr lang="en-US" sz="2400" b="0" i="0" dirty="0">
                <a:effectLst/>
              </a:rPr>
              <a:t>(1), 3-15.</a:t>
            </a:r>
          </a:p>
          <a:p>
            <a:pPr>
              <a:lnSpc>
                <a:spcPct val="150000"/>
              </a:lnSpc>
            </a:pPr>
            <a:r>
              <a:rPr lang="en-US" sz="2400" b="0" i="0" dirty="0">
                <a:effectLst/>
              </a:rPr>
              <a:t>Driessen, E., &amp; </a:t>
            </a:r>
            <a:r>
              <a:rPr lang="en-US" sz="2400" b="0" i="0" dirty="0" err="1">
                <a:effectLst/>
              </a:rPr>
              <a:t>Hollon</a:t>
            </a:r>
            <a:r>
              <a:rPr lang="en-US" sz="2400" b="0" i="0" dirty="0">
                <a:effectLst/>
              </a:rPr>
              <a:t>, S. D. (2010). Cognitive behavioral therapy for mood disorders: efficacy, moderators and mediators. </a:t>
            </a:r>
            <a:r>
              <a:rPr lang="en-US" sz="2400" b="0" i="1" dirty="0">
                <a:effectLst/>
              </a:rPr>
              <a:t>Psychiatric Clinics</a:t>
            </a:r>
            <a:r>
              <a:rPr lang="en-US" sz="2400" b="0" i="0" dirty="0">
                <a:effectLst/>
              </a:rPr>
              <a:t>, </a:t>
            </a:r>
            <a:r>
              <a:rPr lang="en-US" sz="2400" b="0" i="1" dirty="0">
                <a:effectLst/>
              </a:rPr>
              <a:t>33</a:t>
            </a:r>
            <a:r>
              <a:rPr lang="en-US" sz="2400" b="0" i="0" dirty="0">
                <a:effectLst/>
              </a:rPr>
              <a:t>(3), 537-555.</a:t>
            </a:r>
          </a:p>
          <a:p>
            <a:pPr>
              <a:lnSpc>
                <a:spcPct val="150000"/>
              </a:lnSpc>
            </a:pPr>
            <a:endParaRPr lang="en-US" sz="2400" dirty="0"/>
          </a:p>
        </p:txBody>
      </p:sp>
    </p:spTree>
    <p:extLst>
      <p:ext uri="{BB962C8B-B14F-4D97-AF65-F5344CB8AC3E}">
        <p14:creationId xmlns:p14="http://schemas.microsoft.com/office/powerpoint/2010/main" val="177558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94634"/>
            <a:ext cx="11125199" cy="2677366"/>
          </a:xfrm>
        </p:spPr>
        <p:txBody>
          <a:bodyPr>
            <a:noAutofit/>
          </a:bodyPr>
          <a:lstStyle/>
          <a:p>
            <a:pPr>
              <a:lnSpc>
                <a:spcPct val="200000"/>
              </a:lnSpc>
            </a:pPr>
            <a:br>
              <a:rPr lang="en-US" sz="5400" dirty="0"/>
            </a:br>
            <a:r>
              <a:rPr lang="en-US" sz="5400" dirty="0"/>
              <a:t>THE </a:t>
            </a:r>
            <a:br>
              <a:rPr lang="en-US" sz="5400" dirty="0"/>
            </a:br>
            <a:r>
              <a:rPr lang="en-US" sz="5400" dirty="0"/>
              <a:t>END</a:t>
            </a:r>
          </a:p>
        </p:txBody>
      </p:sp>
    </p:spTree>
    <p:extLst>
      <p:ext uri="{BB962C8B-B14F-4D97-AF65-F5344CB8AC3E}">
        <p14:creationId xmlns:p14="http://schemas.microsoft.com/office/powerpoint/2010/main" val="165931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TF03417271.potx" id="{FAD70E18-2F21-4BAE-983F-13051C6D1C17}" vid="{4B4DF9DC-15EC-4671-A52A-56A08B977F11}"/>
    </a:ext>
  </a:ext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project plan presentation (widescreen)</Template>
  <TotalTime>770</TotalTime>
  <Words>1398</Words>
  <Application>Microsoft Office PowerPoint</Application>
  <PresentationFormat>Widescreen</PresentationFormat>
  <Paragraphs>66</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Corbel</vt:lpstr>
      <vt:lpstr>Euphemia</vt:lpstr>
      <vt:lpstr>Times New Roman</vt:lpstr>
      <vt:lpstr>Wingdings</vt:lpstr>
      <vt:lpstr>Banded Design Blue 16x9</vt:lpstr>
      <vt:lpstr>Cognitive Behavioral Therapy</vt:lpstr>
      <vt:lpstr>Introduction</vt:lpstr>
      <vt:lpstr>Major CBT Concepts</vt:lpstr>
      <vt:lpstr>Interventions used in CBT</vt:lpstr>
      <vt:lpstr>CBT coping skills</vt:lpstr>
      <vt:lpstr>Populations that can benefit from CBT</vt:lpstr>
      <vt:lpstr>references</vt:lpstr>
      <vt:lpstr> 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Cognitive Behavioral Therapy</dc:title>
  <dc:creator>JOSEPH MUTEMBEI</dc:creator>
  <cp:lastModifiedBy>JOSEPH MUTEMBEI</cp:lastModifiedBy>
  <cp:revision>2</cp:revision>
  <dcterms:created xsi:type="dcterms:W3CDTF">2021-08-10T08:05:00Z</dcterms:created>
  <dcterms:modified xsi:type="dcterms:W3CDTF">2021-08-11T20:50:57Z</dcterms:modified>
</cp:coreProperties>
</file>